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 id="{E2684BD8-D7E4-5C95-D08E-C50970774228}" name="Tristy Vick-Majors" initials="TV" userId="696d8bfd786e8e9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BEBBAE"/>
    <a:srgbClr val="6BBD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589" autoAdjust="0"/>
    <p:restoredTop sz="96247" autoAdjust="0"/>
  </p:normalViewPr>
  <p:slideViewPr>
    <p:cSldViewPr snapToGrid="0">
      <p:cViewPr>
        <p:scale>
          <a:sx n="75" d="100"/>
          <a:sy n="75" d="100"/>
        </p:scale>
        <p:origin x="-120" y="-577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OLoughlin" userId="cd2dd71d79f43c4e" providerId="LiveId" clId="{5124A67C-BBC9-4628-BABB-0BE7F2549F2A}"/>
    <pc:docChg chg="modSld">
      <pc:chgData name="Connor OLoughlin" userId="cd2dd71d79f43c4e" providerId="LiveId" clId="{5124A67C-BBC9-4628-BABB-0BE7F2549F2A}" dt="2025-03-18T13:43:09.121" v="15" actId="20577"/>
      <pc:docMkLst>
        <pc:docMk/>
      </pc:docMkLst>
      <pc:sldChg chg="modSp mod">
        <pc:chgData name="Connor OLoughlin" userId="cd2dd71d79f43c4e" providerId="LiveId" clId="{5124A67C-BBC9-4628-BABB-0BE7F2549F2A}" dt="2025-03-18T13:43:09.121" v="15" actId="20577"/>
        <pc:sldMkLst>
          <pc:docMk/>
          <pc:sldMk cId="371251367" sldId="256"/>
        </pc:sldMkLst>
        <pc:spChg chg="mod">
          <ac:chgData name="Connor OLoughlin" userId="cd2dd71d79f43c4e" providerId="LiveId" clId="{5124A67C-BBC9-4628-BABB-0BE7F2549F2A}" dt="2025-03-18T13:43:09.121" v="15" actId="20577"/>
          <ac:spMkLst>
            <pc:docMk/>
            <pc:sldMk cId="371251367" sldId="256"/>
            <ac:spMk id="9" creationId="{B631512F-08F9-D10D-86F1-B3B12F44C852}"/>
          </ac:spMkLst>
        </pc:spChg>
      </pc:sldChg>
    </pc:docChg>
  </pc:docChgLst>
</pc:chgInfo>
</file>

<file path=ppt/media/image1.png>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1FA638-2637-428D-853A-AD6839F31214}" type="datetimeFigureOut">
              <a:rPr lang="en-US" smtClean="0"/>
              <a:t>3/18/2025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5B2AB2-CB9B-4F4C-9C29-C84ADA3BA28B}" type="slidenum">
              <a:rPr lang="en-US" smtClean="0"/>
              <a:t>‹#›</a:t>
            </a:fld>
            <a:endParaRPr lang="en-US"/>
          </a:p>
        </p:txBody>
      </p:sp>
    </p:spTree>
    <p:extLst>
      <p:ext uri="{BB962C8B-B14F-4D97-AF65-F5344CB8AC3E}">
        <p14:creationId xmlns:p14="http://schemas.microsoft.com/office/powerpoint/2010/main" val="1260034585"/>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5B2AB2-CB9B-4F4C-9C29-C84ADA3BA28B}" type="slidenum">
              <a:rPr lang="en-US" smtClean="0"/>
              <a:t>1</a:t>
            </a:fld>
            <a:endParaRPr lang="en-US"/>
          </a:p>
        </p:txBody>
      </p:sp>
    </p:spTree>
    <p:extLst>
      <p:ext uri="{BB962C8B-B14F-4D97-AF65-F5344CB8AC3E}">
        <p14:creationId xmlns:p14="http://schemas.microsoft.com/office/powerpoint/2010/main" val="2833259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811496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567794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913508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196702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1D12C9-4EF1-4A09-A404-CC26BB1F21EB}"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875390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1D12C9-4EF1-4A09-A404-CC26BB1F21EB}"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3437934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1D12C9-4EF1-4A09-A404-CC26BB1F21EB}" type="datetimeFigureOut">
              <a:rPr lang="en-US" smtClean="0"/>
              <a:t>3/18/2025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085991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1D12C9-4EF1-4A09-A404-CC26BB1F21EB}" type="datetimeFigureOut">
              <a:rPr lang="en-US" smtClean="0"/>
              <a:t>3/18/2025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544880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1D12C9-4EF1-4A09-A404-CC26BB1F21EB}" type="datetimeFigureOut">
              <a:rPr lang="en-US" smtClean="0"/>
              <a:t>3/18/2025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630388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9D1D12C9-4EF1-4A09-A404-CC26BB1F21EB}"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101765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9D1D12C9-4EF1-4A09-A404-CC26BB1F21EB}"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3194141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82000"/>
                  </a:schemeClr>
                </a:solidFill>
              </a:defRPr>
            </a:lvl1pPr>
          </a:lstStyle>
          <a:p>
            <a:fld id="{9D1D12C9-4EF1-4A09-A404-CC26BB1F21EB}" type="datetimeFigureOut">
              <a:rPr lang="en-US" smtClean="0"/>
              <a:t>3/18/2025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82000"/>
                  </a:schemeClr>
                </a:solidFill>
              </a:defRPr>
            </a:lvl1pPr>
          </a:lstStyle>
          <a:p>
            <a:fld id="{CA827A61-8C1E-4FF9-AB58-142F6701E844}" type="slidenum">
              <a:rPr lang="en-US" smtClean="0"/>
              <a:t>‹#›</a:t>
            </a:fld>
            <a:endParaRPr lang="en-US"/>
          </a:p>
        </p:txBody>
      </p:sp>
    </p:spTree>
    <p:extLst>
      <p:ext uri="{BB962C8B-B14F-4D97-AF65-F5344CB8AC3E}">
        <p14:creationId xmlns:p14="http://schemas.microsoft.com/office/powerpoint/2010/main" val="11636778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1000">
              <a:schemeClr val="accent1">
                <a:lumMod val="5000"/>
                <a:lumOff val="95000"/>
              </a:schemeClr>
            </a:gs>
            <a:gs pos="45000">
              <a:schemeClr val="accent1">
                <a:lumMod val="45000"/>
                <a:lumOff val="55000"/>
              </a:schemeClr>
            </a:gs>
            <a:gs pos="70000">
              <a:schemeClr val="accent1">
                <a:lumMod val="45000"/>
                <a:lumOff val="55000"/>
              </a:schemeClr>
            </a:gs>
            <a:gs pos="99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B70AD72-CC9D-2306-83D7-0BAD390DBE63}"/>
              </a:ext>
            </a:extLst>
          </p:cNvPr>
          <p:cNvSpPr txBox="1"/>
          <p:nvPr/>
        </p:nvSpPr>
        <p:spPr>
          <a:xfrm>
            <a:off x="0" y="-94646"/>
            <a:ext cx="43891200" cy="3205777"/>
          </a:xfrm>
          <a:prstGeom prst="rect">
            <a:avLst/>
          </a:prstGeom>
          <a:gradFill>
            <a:gsLst>
              <a:gs pos="78000">
                <a:schemeClr val="accent1">
                  <a:lumMod val="5000"/>
                  <a:lumOff val="95000"/>
                </a:schemeClr>
              </a:gs>
              <a:gs pos="0">
                <a:schemeClr val="bg2">
                  <a:lumMod val="90000"/>
                </a:schemeClr>
              </a:gs>
            </a:gsLst>
            <a:lin ang="5400000" scaled="1"/>
          </a:gradFill>
          <a:ln w="76200">
            <a:noFill/>
          </a:ln>
        </p:spPr>
        <p:txBody>
          <a:bodyPr wrap="square" rtlCol="0">
            <a:noAutofit/>
          </a:bodyPr>
          <a:lstStyle/>
          <a:p>
            <a:pPr marL="0" marR="0" algn="ctr">
              <a:lnSpc>
                <a:spcPct val="115000"/>
              </a:lnSpc>
              <a:spcAft>
                <a:spcPts val="800"/>
              </a:spcAft>
            </a:pPr>
            <a:endParaRPr lang="en-US" sz="8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BAA35C26-04EA-A7AF-8DAF-CA50CE3ACDDD}"/>
              </a:ext>
            </a:extLst>
          </p:cNvPr>
          <p:cNvSpPr txBox="1"/>
          <p:nvPr/>
        </p:nvSpPr>
        <p:spPr>
          <a:xfrm>
            <a:off x="8359391" y="-36892"/>
            <a:ext cx="24901909" cy="2577885"/>
          </a:xfrm>
          <a:prstGeom prst="rect">
            <a:avLst/>
          </a:prstGeom>
          <a:gradFill>
            <a:gsLst>
              <a:gs pos="78000">
                <a:schemeClr val="accent1">
                  <a:lumMod val="5000"/>
                  <a:lumOff val="95000"/>
                </a:schemeClr>
              </a:gs>
              <a:gs pos="0">
                <a:schemeClr val="bg2">
                  <a:lumMod val="90000"/>
                </a:schemeClr>
              </a:gs>
            </a:gsLst>
            <a:lin ang="5400000" scaled="1"/>
          </a:gradFill>
          <a:ln w="76200">
            <a:noFill/>
          </a:ln>
        </p:spPr>
        <p:txBody>
          <a:bodyPr wrap="square" rtlCol="0">
            <a:spAutoFit/>
          </a:bodyPr>
          <a:lstStyle/>
          <a:p>
            <a:pPr marL="0" marR="0" algn="ctr">
              <a:lnSpc>
                <a:spcPct val="115000"/>
              </a:lnSpc>
              <a:spcAft>
                <a:spcPts val="800"/>
              </a:spcAft>
            </a:pPr>
            <a:r>
              <a:rPr lang="en-US" sz="7200" kern="100" dirty="0">
                <a:effectLst/>
                <a:latin typeface="Aptos" panose="020B0004020202020204" pitchFamily="34" charset="0"/>
                <a:ea typeface="Aptos" panose="020B0004020202020204" pitchFamily="34" charset="0"/>
                <a:cs typeface="Times New Roman" panose="02020603050405020304" pitchFamily="18" charset="0"/>
              </a:rPr>
              <a:t>Winter Severity Influences Carbon Availability and Microbial Activity in The Laurentian Great Lakes</a:t>
            </a:r>
          </a:p>
        </p:txBody>
      </p:sp>
      <p:sp>
        <p:nvSpPr>
          <p:cNvPr id="5" name="TextBox 4">
            <a:extLst>
              <a:ext uri="{FF2B5EF4-FFF2-40B4-BE49-F238E27FC236}">
                <a16:creationId xmlns:a16="http://schemas.microsoft.com/office/drawing/2014/main" id="{0925CE64-0376-D46E-B4B6-A95D7D825D5A}"/>
              </a:ext>
            </a:extLst>
          </p:cNvPr>
          <p:cNvSpPr txBox="1"/>
          <p:nvPr/>
        </p:nvSpPr>
        <p:spPr>
          <a:xfrm>
            <a:off x="572253" y="5250089"/>
            <a:ext cx="13905748" cy="6172640"/>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Abstract</a:t>
            </a:r>
            <a:endParaRPr lang="en-US" sz="6000" b="1" kern="100" dirty="0">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buFont typeface="Symbol" panose="05050102010706020507" pitchFamily="18" charset="2"/>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Ice cover is used as an indicator for winter severity.</a:t>
            </a:r>
          </a:p>
          <a:p>
            <a:pPr marL="914400" marR="0" lvl="1" indent="-457200">
              <a:lnSpc>
                <a:spcPct val="115000"/>
              </a:lnSpc>
              <a:buFont typeface="Arial" panose="020B0604020202020204" pitchFamily="34" charset="0"/>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Creates a barrier between lake water and the surrounding atmosphere and terrestrial ecosystem.</a:t>
            </a:r>
          </a:p>
          <a:p>
            <a:pPr marL="342900" marR="0" lvl="0" indent="-342900">
              <a:lnSpc>
                <a:spcPct val="115000"/>
              </a:lnSpc>
              <a:buFont typeface="Symbol" panose="05050102010706020507" pitchFamily="18" charset="2"/>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Understanding how ice drives ecological biogeochemical processes is important due to the </a:t>
            </a:r>
            <a:r>
              <a:rPr lang="en-US" sz="2800" kern="100" dirty="0" err="1">
                <a:effectLst/>
                <a:latin typeface="Aptos" panose="020B0004020202020204" pitchFamily="34" charset="0"/>
                <a:ea typeface="Aptos" panose="020B0004020202020204" pitchFamily="34" charset="0"/>
                <a:cs typeface="Times New Roman" panose="02020603050405020304" pitchFamily="18" charset="0"/>
              </a:rPr>
              <a:t>interseasonal</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 effects produced by winter processes.</a:t>
            </a:r>
          </a:p>
          <a:p>
            <a:pPr marL="342900" marR="0" lvl="0" indent="-342900">
              <a:lnSpc>
                <a:spcPct val="115000"/>
              </a:lnSpc>
              <a:buFont typeface="Symbol" panose="05050102010706020507" pitchFamily="18" charset="2"/>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Recent studies have shown that differences in winter severity can influence carbon cycling and microbial activity.</a:t>
            </a:r>
          </a:p>
          <a:p>
            <a:pPr marL="342900" marR="0" lvl="0" indent="-342900">
              <a:lnSpc>
                <a:spcPct val="115000"/>
              </a:lnSpc>
              <a:spcAft>
                <a:spcPts val="800"/>
              </a:spcAft>
              <a:buFont typeface="Symbol" panose="05050102010706020507" pitchFamily="18" charset="2"/>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We present our findings that show how microbial activity and carbon availability are influenced by winter severity.</a:t>
            </a:r>
          </a:p>
          <a:p>
            <a:pPr marL="0" marR="0">
              <a:lnSpc>
                <a:spcPct val="115000"/>
              </a:lnSpc>
              <a:spcAft>
                <a:spcPts val="800"/>
              </a:spcAft>
            </a:pP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D257726-E8BC-D6FF-F100-1692C6DF9AF8}"/>
              </a:ext>
            </a:extLst>
          </p:cNvPr>
          <p:cNvSpPr txBox="1"/>
          <p:nvPr/>
        </p:nvSpPr>
        <p:spPr>
          <a:xfrm>
            <a:off x="0" y="3433896"/>
            <a:ext cx="43891200" cy="832600"/>
          </a:xfrm>
          <a:prstGeom prst="rect">
            <a:avLst/>
          </a:prstGeom>
          <a:noFill/>
          <a:ln w="76200">
            <a:noFill/>
          </a:ln>
        </p:spPr>
        <p:txBody>
          <a:bodyPr wrap="square" rtlCol="0">
            <a:spAutoFit/>
          </a:bodyPr>
          <a:lstStyle/>
          <a:p>
            <a:pPr marL="0" marR="0" algn="ctr">
              <a:lnSpc>
                <a:spcPct val="115000"/>
              </a:lnSpc>
              <a:spcAft>
                <a:spcPts val="800"/>
              </a:spcAft>
            </a:pPr>
            <a:r>
              <a:rPr lang="en-US" sz="4400" dirty="0">
                <a:effectLst/>
                <a:latin typeface="Aptos" panose="020B0004020202020204" pitchFamily="34" charset="0"/>
                <a:ea typeface="Aptos" panose="020B0004020202020204" pitchFamily="34" charset="0"/>
                <a:cs typeface="Times New Roman" panose="02020603050405020304" pitchFamily="18" charset="0"/>
              </a:rPr>
              <a:t>Connor O’Loughlin</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Gordon Paterson</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Nicole Wagner</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2</a:t>
            </a:r>
            <a:r>
              <a:rPr lang="en-US" sz="4400" dirty="0">
                <a:effectLst/>
                <a:latin typeface="Aptos" panose="020B0004020202020204" pitchFamily="34" charset="0"/>
                <a:ea typeface="Aptos" panose="020B0004020202020204" pitchFamily="34" charset="0"/>
                <a:cs typeface="Times New Roman" panose="02020603050405020304" pitchFamily="18" charset="0"/>
              </a:rPr>
              <a:t>, Hunter Carrick</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dirty="0">
                <a:effectLst/>
                <a:latin typeface="Aptos" panose="020B0004020202020204" pitchFamily="34" charset="0"/>
                <a:ea typeface="Aptos" panose="020B0004020202020204" pitchFamily="34" charset="0"/>
                <a:cs typeface="Times New Roman" panose="02020603050405020304" pitchFamily="18" charset="0"/>
              </a:rPr>
              <a:t>, Jonathan Doubek</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4</a:t>
            </a:r>
            <a:r>
              <a:rPr lang="en-US" sz="4400" dirty="0">
                <a:effectLst/>
                <a:latin typeface="Aptos" panose="020B0004020202020204" pitchFamily="34" charset="0"/>
                <a:ea typeface="Aptos" panose="020B0004020202020204" pitchFamily="34" charset="0"/>
                <a:cs typeface="Times New Roman" panose="02020603050405020304" pitchFamily="18" charset="0"/>
              </a:rPr>
              <a:t>, Donald Uzarski</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dirty="0">
                <a:effectLst/>
                <a:latin typeface="Aptos" panose="020B0004020202020204" pitchFamily="34" charset="0"/>
                <a:ea typeface="Aptos" panose="020B0004020202020204" pitchFamily="34" charset="0"/>
                <a:cs typeface="Times New Roman" panose="02020603050405020304" pitchFamily="18" charset="0"/>
              </a:rPr>
              <a:t>, Trista J. Vick-Majors</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with the Winter Grab Network</a:t>
            </a:r>
            <a:endParaRPr lang="en-US" sz="34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5C9A2B5-BEC4-194C-8F85-8166BFE002A3}"/>
              </a:ext>
            </a:extLst>
          </p:cNvPr>
          <p:cNvSpPr txBox="1"/>
          <p:nvPr/>
        </p:nvSpPr>
        <p:spPr>
          <a:xfrm>
            <a:off x="7696200" y="4341992"/>
            <a:ext cx="28498800" cy="832600"/>
          </a:xfrm>
          <a:prstGeom prst="rect">
            <a:avLst/>
          </a:prstGeom>
          <a:noFill/>
          <a:ln w="76200">
            <a:noFill/>
          </a:ln>
        </p:spPr>
        <p:txBody>
          <a:bodyPr wrap="square" rtlCol="0">
            <a:spAutoFit/>
          </a:bodyPr>
          <a:lstStyle/>
          <a:p>
            <a:pPr marL="0" marR="0">
              <a:lnSpc>
                <a:spcPct val="115000"/>
              </a:lnSpc>
              <a:spcAft>
                <a:spcPts val="800"/>
              </a:spcAft>
            </a:pP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Michigan Technological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2</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Oakland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Central Michigan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4</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Lake Superior State University</a:t>
            </a:r>
          </a:p>
        </p:txBody>
      </p:sp>
      <p:pic>
        <p:nvPicPr>
          <p:cNvPr id="10" name="Picture 9" descr="A black text on a black background&#10;&#10;AI-generated content may be incorrect.">
            <a:extLst>
              <a:ext uri="{FF2B5EF4-FFF2-40B4-BE49-F238E27FC236}">
                <a16:creationId xmlns:a16="http://schemas.microsoft.com/office/drawing/2014/main" id="{E90A9EB1-1614-3529-1DB7-EF16906031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253" y="517480"/>
            <a:ext cx="7787138" cy="2577885"/>
          </a:xfrm>
          <a:prstGeom prst="rect">
            <a:avLst/>
          </a:prstGeom>
        </p:spPr>
      </p:pic>
      <p:sp>
        <p:nvSpPr>
          <p:cNvPr id="11" name="TextBox 10">
            <a:extLst>
              <a:ext uri="{FF2B5EF4-FFF2-40B4-BE49-F238E27FC236}">
                <a16:creationId xmlns:a16="http://schemas.microsoft.com/office/drawing/2014/main" id="{EF44016D-E826-8C06-4FE6-C875AAF3E039}"/>
              </a:ext>
            </a:extLst>
          </p:cNvPr>
          <p:cNvSpPr txBox="1"/>
          <p:nvPr/>
        </p:nvSpPr>
        <p:spPr>
          <a:xfrm>
            <a:off x="572253" y="15542476"/>
            <a:ext cx="13905748" cy="17198122"/>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Methods</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Surface water samples were taken from the Laurentian Great Lakes (see Figure 1).</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DOC concentrations were measured using a Shimadzu TOC-L.</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Fluorescent dissolved organic matter (</a:t>
            </a:r>
            <a:r>
              <a:rPr lang="en-US" sz="2800" kern="100" dirty="0" err="1">
                <a:latin typeface="Aptos" panose="020B0004020202020204" pitchFamily="34" charset="0"/>
                <a:ea typeface="Aptos" panose="020B0004020202020204" pitchFamily="34" charset="0"/>
                <a:cs typeface="Times New Roman" panose="02020603050405020304" pitchFamily="18" charset="0"/>
              </a:rPr>
              <a:t>fDOM</a:t>
            </a:r>
            <a:r>
              <a:rPr lang="en-US" sz="2800" kern="100" dirty="0">
                <a:latin typeface="Aptos" panose="020B0004020202020204" pitchFamily="34" charset="0"/>
                <a:ea typeface="Aptos" panose="020B0004020202020204" pitchFamily="34" charset="0"/>
                <a:cs typeface="Times New Roman" panose="02020603050405020304" pitchFamily="18" charset="0"/>
              </a:rPr>
              <a:t>) was characterized using a Horiba </a:t>
            </a:r>
            <a:r>
              <a:rPr lang="en-US" sz="2800" kern="100" dirty="0" err="1">
                <a:latin typeface="Aptos" panose="020B0004020202020204" pitchFamily="34" charset="0"/>
                <a:ea typeface="Aptos" panose="020B0004020202020204" pitchFamily="34" charset="0"/>
                <a:cs typeface="Times New Roman" panose="02020603050405020304" pitchFamily="18" charset="0"/>
              </a:rPr>
              <a:t>Aqualog</a:t>
            </a:r>
            <a:r>
              <a:rPr lang="en-US" sz="2800" kern="100" dirty="0">
                <a:latin typeface="Aptos" panose="020B0004020202020204" pitchFamily="34" charset="0"/>
                <a:ea typeface="Aptos" panose="020B0004020202020204" pitchFamily="34" charset="0"/>
                <a:cs typeface="Times New Roman" panose="02020603050405020304" pitchFamily="18" charset="0"/>
              </a:rPr>
              <a:t>. The resulting excitation-emission matrices were used to calculate the humification index (HIX) and other spectral indices.</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Bacterial production was measured via </a:t>
            </a:r>
            <a:r>
              <a:rPr lang="en-US" sz="2800" kern="100" dirty="0" err="1">
                <a:latin typeface="Aptos" panose="020B0004020202020204" pitchFamily="34" charset="0"/>
                <a:ea typeface="Aptos" panose="020B0004020202020204" pitchFamily="34" charset="0"/>
                <a:cs typeface="Times New Roman" panose="02020603050405020304" pitchFamily="18" charset="0"/>
              </a:rPr>
              <a:t>tritated</a:t>
            </a:r>
            <a:r>
              <a:rPr lang="en-US" sz="2800" kern="100" dirty="0">
                <a:latin typeface="Aptos" panose="020B0004020202020204" pitchFamily="34" charset="0"/>
                <a:ea typeface="Aptos" panose="020B0004020202020204" pitchFamily="34" charset="0"/>
                <a:cs typeface="Times New Roman" panose="02020603050405020304" pitchFamily="18" charset="0"/>
              </a:rPr>
              <a:t> leucine and thymidine incubations, and was quantified using liquid scintillation.</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Ice and snow thickness were measured at each site.</a:t>
            </a:r>
          </a:p>
          <a:p>
            <a:pPr marL="457200" marR="0" indent="-457200">
              <a:lnSpc>
                <a:spcPct val="115000"/>
              </a:lnSpc>
              <a:spcAft>
                <a:spcPts val="800"/>
              </a:spcAft>
              <a:buFont typeface="Arial" panose="020B0604020202020204" pitchFamily="34" charset="0"/>
              <a:buChar char="•"/>
            </a:pPr>
            <a:endParaRPr lang="en-US" sz="28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316BF666-8DA4-0F56-9FC3-390B49AF31F3}"/>
              </a:ext>
            </a:extLst>
          </p:cNvPr>
          <p:cNvSpPr txBox="1"/>
          <p:nvPr/>
        </p:nvSpPr>
        <p:spPr>
          <a:xfrm>
            <a:off x="14890348" y="14763750"/>
            <a:ext cx="13905748" cy="17976850"/>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DOC concentration and Carbon Quality</a:t>
            </a:r>
          </a:p>
        </p:txBody>
      </p:sp>
      <p:sp>
        <p:nvSpPr>
          <p:cNvPr id="13" name="TextBox 12">
            <a:extLst>
              <a:ext uri="{FF2B5EF4-FFF2-40B4-BE49-F238E27FC236}">
                <a16:creationId xmlns:a16="http://schemas.microsoft.com/office/drawing/2014/main" id="{789E59F7-0BA9-38CD-8BA6-B739D1F0E9AB}"/>
              </a:ext>
            </a:extLst>
          </p:cNvPr>
          <p:cNvSpPr txBox="1"/>
          <p:nvPr/>
        </p:nvSpPr>
        <p:spPr>
          <a:xfrm>
            <a:off x="29192684" y="16419442"/>
            <a:ext cx="14118008" cy="8784902"/>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Conclusions</a:t>
            </a:r>
          </a:p>
          <a:p>
            <a:pPr marL="285750" marR="0" indent="-285750">
              <a:lnSpc>
                <a:spcPct val="115000"/>
              </a:lnSpc>
              <a:spcAft>
                <a:spcPts val="800"/>
              </a:spcAft>
              <a:buFont typeface="Arial" panose="020B0604020202020204" pitchFamily="34" charset="0"/>
              <a:buChar char="•"/>
            </a:pPr>
            <a:r>
              <a:rPr lang="en-US" sz="2800" dirty="0">
                <a:latin typeface="Aptos" panose="020B0004020202020204" pitchFamily="34" charset="0"/>
                <a:ea typeface="Aptos" panose="020B0004020202020204" pitchFamily="34" charset="0"/>
                <a:cs typeface="Times New Roman" panose="02020603050405020304" pitchFamily="18" charset="0"/>
              </a:rPr>
              <a:t>Winter 2024 was less severe compared to 2022 and 2025, because it had lower ice and snow cover on average (Figure 2).</a:t>
            </a:r>
          </a:p>
          <a:p>
            <a:pPr marL="285750" marR="0" indent="-285750">
              <a:lnSpc>
                <a:spcPct val="115000"/>
              </a:lnSpc>
              <a:spcAft>
                <a:spcPts val="800"/>
              </a:spcAft>
              <a:buFont typeface="Arial" panose="020B0604020202020204" pitchFamily="34" charset="0"/>
              <a:buChar char="•"/>
            </a:pPr>
            <a:r>
              <a:rPr lang="en-US" sz="2800" dirty="0">
                <a:latin typeface="Aptos" panose="020B0004020202020204" pitchFamily="34" charset="0"/>
                <a:ea typeface="Aptos" panose="020B0004020202020204" pitchFamily="34" charset="0"/>
                <a:cs typeface="Times New Roman" panose="02020603050405020304" pitchFamily="18" charset="0"/>
              </a:rPr>
              <a:t>Microbial activity did not appear to be directly impacted by winter severity (Figure 6). </a:t>
            </a:r>
          </a:p>
          <a:p>
            <a:pPr marL="285750" marR="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DOC concentrations (Figure 3) were higher in 2022 (more severe winter).</a:t>
            </a:r>
          </a:p>
          <a:p>
            <a:pPr marL="742950" lvl="1"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DOC may be excluded from the ice as it forms, resulting in more concentrated DOC in the surface water (Figure 3).</a:t>
            </a:r>
          </a:p>
          <a:p>
            <a:pPr marL="28575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Higher HIX values in 2022 vs. 2024 suggest that the organic carbon substrate in 2022 was more complex and less bioavailable and, therefore, of poorer quality.</a:t>
            </a:r>
          </a:p>
          <a:p>
            <a:pPr marL="28575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Comparing the SUVA254 values from 2024 to those in 2022 (Figure 5) suggests that carbon in 2024 was more aromatic than carbon in 2022. Additionally, this could also mean that more of the carbon in 2024 was terrestrial in origin in comparison to 2022.</a:t>
            </a:r>
          </a:p>
          <a:p>
            <a:pPr marL="742950" lvl="1"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 Reduced ice cover in 2024 may have increased connectivity to the watershed and allowed greater contributions from the terrestrial environment.</a:t>
            </a:r>
          </a:p>
        </p:txBody>
      </p:sp>
      <p:sp>
        <p:nvSpPr>
          <p:cNvPr id="14" name="TextBox 13">
            <a:extLst>
              <a:ext uri="{FF2B5EF4-FFF2-40B4-BE49-F238E27FC236}">
                <a16:creationId xmlns:a16="http://schemas.microsoft.com/office/drawing/2014/main" id="{D7A3E09E-5C22-D611-10B7-11A0947A3864}"/>
              </a:ext>
            </a:extLst>
          </p:cNvPr>
          <p:cNvSpPr txBox="1"/>
          <p:nvPr/>
        </p:nvSpPr>
        <p:spPr>
          <a:xfrm>
            <a:off x="29185179" y="30402981"/>
            <a:ext cx="14133767" cy="2337618"/>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3600" b="1" kern="100" dirty="0">
                <a:latin typeface="Aptos" panose="020B0004020202020204" pitchFamily="34" charset="0"/>
                <a:ea typeface="Aptos" panose="020B0004020202020204" pitchFamily="34" charset="0"/>
                <a:cs typeface="Times New Roman" panose="02020603050405020304" pitchFamily="18" charset="0"/>
              </a:rPr>
              <a:t>Acknowledgements</a:t>
            </a:r>
            <a:endParaRPr lang="en-US" sz="4000" b="1" kern="100" dirty="0">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pPr>
            <a:r>
              <a:rPr lang="en-US" kern="100" dirty="0">
                <a:latin typeface="Aptos" panose="020B0004020202020204" pitchFamily="34" charset="0"/>
                <a:ea typeface="Aptos" panose="020B0004020202020204" pitchFamily="34" charset="0"/>
                <a:cs typeface="Times New Roman" panose="02020603050405020304" pitchFamily="18" charset="0"/>
              </a:rPr>
              <a:t>We would like to thank Maci Quintanilla, Garrett </a:t>
            </a:r>
            <a:r>
              <a:rPr lang="en-US" kern="100" dirty="0" err="1">
                <a:latin typeface="Aptos" panose="020B0004020202020204" pitchFamily="34" charset="0"/>
                <a:ea typeface="Aptos" panose="020B0004020202020204" pitchFamily="34" charset="0"/>
                <a:cs typeface="Times New Roman" panose="02020603050405020304" pitchFamily="18" charset="0"/>
              </a:rPr>
              <a:t>Lukosavich</a:t>
            </a:r>
            <a:r>
              <a:rPr lang="en-US" kern="100" dirty="0">
                <a:latin typeface="Aptos" panose="020B0004020202020204" pitchFamily="34" charset="0"/>
                <a:ea typeface="Aptos" panose="020B0004020202020204" pitchFamily="34" charset="0"/>
                <a:cs typeface="Times New Roman" panose="02020603050405020304" pitchFamily="18" charset="0"/>
              </a:rPr>
              <a:t>, Mitch </a:t>
            </a:r>
            <a:r>
              <a:rPr lang="en-US" kern="100" dirty="0" err="1">
                <a:latin typeface="Aptos" panose="020B0004020202020204" pitchFamily="34" charset="0"/>
                <a:ea typeface="Aptos" panose="020B0004020202020204" pitchFamily="34" charset="0"/>
                <a:cs typeface="Times New Roman" panose="02020603050405020304" pitchFamily="18" charset="0"/>
              </a:rPr>
              <a:t>Kehne</a:t>
            </a:r>
            <a:r>
              <a:rPr lang="en-US" kern="100" dirty="0">
                <a:latin typeface="Aptos" panose="020B0004020202020204" pitchFamily="34" charset="0"/>
                <a:ea typeface="Aptos" panose="020B0004020202020204" pitchFamily="34" charset="0"/>
                <a:cs typeface="Times New Roman" panose="02020603050405020304" pitchFamily="18" charset="0"/>
              </a:rPr>
              <a:t>, Allen Cureton, Mari Leland, K.M. Shafi, and An Nguyen for assistance with sample collection, the Great Lakes Research Center for providing logistical support, and the Great Lakes Winter Network for support. Special thanks to the Winter Grab network for participating in sample collection. This work is supported by a Michigan Sea Grant award to TVM (SUBK00020867).</a:t>
            </a:r>
          </a:p>
          <a:p>
            <a:pPr marL="0" marR="0">
              <a:lnSpc>
                <a:spcPct val="115000"/>
              </a:lnSpc>
              <a:spcAft>
                <a:spcPts val="800"/>
              </a:spcAft>
            </a:pPr>
            <a:r>
              <a:rPr lang="en-US" sz="1600" dirty="0">
                <a:effectLst/>
                <a:latin typeface="Aptos" panose="020B0004020202020204" pitchFamily="34" charset="0"/>
                <a:ea typeface="Aptos" panose="020B0004020202020204" pitchFamily="34" charset="0"/>
                <a:cs typeface="Times New Roman" panose="02020603050405020304" pitchFamily="18" charset="0"/>
              </a:rPr>
              <a:t>	</a:t>
            </a:r>
            <a:endParaRPr lang="en-US" sz="54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59772249-2839-40B2-5530-3F122DAFAE04}"/>
              </a:ext>
            </a:extLst>
          </p:cNvPr>
          <p:cNvSpPr txBox="1"/>
          <p:nvPr/>
        </p:nvSpPr>
        <p:spPr>
          <a:xfrm>
            <a:off x="1396196" y="31131173"/>
            <a:ext cx="12877800" cy="830997"/>
          </a:xfrm>
          <a:prstGeom prst="rect">
            <a:avLst/>
          </a:prstGeom>
          <a:noFill/>
        </p:spPr>
        <p:txBody>
          <a:bodyPr wrap="square" rtlCol="0">
            <a:spAutoFit/>
          </a:bodyPr>
          <a:lstStyle/>
          <a:p>
            <a:r>
              <a:rPr lang="en-US" sz="2400" dirty="0"/>
              <a:t>Figure 1. Map showing the geographical distribution of sampling sites for the winters of 2022, 2024, and 2025.</a:t>
            </a:r>
          </a:p>
        </p:txBody>
      </p:sp>
      <p:sp>
        <p:nvSpPr>
          <p:cNvPr id="25" name="TextBox 24">
            <a:extLst>
              <a:ext uri="{FF2B5EF4-FFF2-40B4-BE49-F238E27FC236}">
                <a16:creationId xmlns:a16="http://schemas.microsoft.com/office/drawing/2014/main" id="{E2BDED83-435C-9E38-94DC-7AC58E831B79}"/>
              </a:ext>
            </a:extLst>
          </p:cNvPr>
          <p:cNvSpPr txBox="1"/>
          <p:nvPr/>
        </p:nvSpPr>
        <p:spPr>
          <a:xfrm>
            <a:off x="14890348" y="5250088"/>
            <a:ext cx="13905748" cy="9271732"/>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Snow and Ice Cover</a:t>
            </a:r>
          </a:p>
          <a:p>
            <a:pPr marL="0" marR="0">
              <a:lnSpc>
                <a:spcPct val="115000"/>
              </a:lnSpc>
              <a:spcAft>
                <a:spcPts val="8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EC460A93-D3F4-2AC7-D6A3-B4BC676A185D}"/>
              </a:ext>
            </a:extLst>
          </p:cNvPr>
          <p:cNvSpPr txBox="1"/>
          <p:nvPr/>
        </p:nvSpPr>
        <p:spPr>
          <a:xfrm>
            <a:off x="16351283" y="13239779"/>
            <a:ext cx="10983878" cy="1323439"/>
          </a:xfrm>
          <a:prstGeom prst="rect">
            <a:avLst/>
          </a:prstGeom>
          <a:noFill/>
        </p:spPr>
        <p:txBody>
          <a:bodyPr wrap="square" rtlCol="0">
            <a:spAutoFit/>
          </a:bodyPr>
          <a:lstStyle/>
          <a:p>
            <a:r>
              <a:rPr lang="en-US" sz="2000" dirty="0"/>
              <a:t>Figure 2. Snow and Ice thickness was calculated as the total of snow and ice thickness at each site averaged within each lake. Error bars were calculated as the standard error of the average ice and snow thickness. In 2024, lakes Erie and Michigan had no ice cover. Lake St. Clair was not sampled in 2022.  </a:t>
            </a:r>
          </a:p>
        </p:txBody>
      </p:sp>
      <p:sp>
        <p:nvSpPr>
          <p:cNvPr id="28" name="TextBox 27">
            <a:extLst>
              <a:ext uri="{FF2B5EF4-FFF2-40B4-BE49-F238E27FC236}">
                <a16:creationId xmlns:a16="http://schemas.microsoft.com/office/drawing/2014/main" id="{614AE277-1DF6-2B19-3156-354D097F748D}"/>
              </a:ext>
            </a:extLst>
          </p:cNvPr>
          <p:cNvSpPr txBox="1"/>
          <p:nvPr/>
        </p:nvSpPr>
        <p:spPr>
          <a:xfrm>
            <a:off x="15404320" y="22906152"/>
            <a:ext cx="12877800" cy="830997"/>
          </a:xfrm>
          <a:prstGeom prst="rect">
            <a:avLst/>
          </a:prstGeom>
          <a:noFill/>
        </p:spPr>
        <p:txBody>
          <a:bodyPr wrap="square" rtlCol="0">
            <a:spAutoFit/>
          </a:bodyPr>
          <a:lstStyle/>
          <a:p>
            <a:r>
              <a:rPr lang="en-US" sz="2400" dirty="0"/>
              <a:t>Figure 3.Average DOC concentrations averaged within lake. Error bars indicate standard error and replicates are shown above each bar. </a:t>
            </a:r>
          </a:p>
        </p:txBody>
      </p:sp>
      <p:sp>
        <p:nvSpPr>
          <p:cNvPr id="29" name="TextBox 28">
            <a:extLst>
              <a:ext uri="{FF2B5EF4-FFF2-40B4-BE49-F238E27FC236}">
                <a16:creationId xmlns:a16="http://schemas.microsoft.com/office/drawing/2014/main" id="{1C0D47DC-A43E-2574-22B2-AA6506F03434}"/>
              </a:ext>
            </a:extLst>
          </p:cNvPr>
          <p:cNvSpPr txBox="1"/>
          <p:nvPr/>
        </p:nvSpPr>
        <p:spPr>
          <a:xfrm>
            <a:off x="29208443" y="5327699"/>
            <a:ext cx="14102249" cy="10787763"/>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Microbial Activity</a:t>
            </a:r>
          </a:p>
          <a:p>
            <a:pPr marL="0" marR="0">
              <a:lnSpc>
                <a:spcPct val="115000"/>
              </a:lnSpc>
              <a:spcAft>
                <a:spcPts val="8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38" name="TextBox 37">
            <a:extLst>
              <a:ext uri="{FF2B5EF4-FFF2-40B4-BE49-F238E27FC236}">
                <a16:creationId xmlns:a16="http://schemas.microsoft.com/office/drawing/2014/main" id="{0E131939-F3EF-CE65-BEF0-6F7AE39755D5}"/>
              </a:ext>
            </a:extLst>
          </p:cNvPr>
          <p:cNvSpPr txBox="1"/>
          <p:nvPr/>
        </p:nvSpPr>
        <p:spPr>
          <a:xfrm>
            <a:off x="23041753" y="23896419"/>
            <a:ext cx="5562359" cy="4154984"/>
          </a:xfrm>
          <a:prstGeom prst="rect">
            <a:avLst/>
          </a:prstGeom>
          <a:noFill/>
        </p:spPr>
        <p:txBody>
          <a:bodyPr wrap="square" rtlCol="0">
            <a:spAutoFit/>
          </a:bodyPr>
          <a:lstStyle/>
          <a:p>
            <a:r>
              <a:rPr lang="en-US" sz="2400" dirty="0"/>
              <a:t>Figure 4. Boxplots showing the humification index (HIX) for each lake. HIX is a spectral index that  compares relative aromaticity of humic substances. The lower the number the  less humic and “fresher” the carbon is. The higher the number the more complex and aromatic the carbon substrate is. Horizonal lines indicate median, vertical lines indicate interquartile range, and points indicate outliers.</a:t>
            </a:r>
          </a:p>
        </p:txBody>
      </p:sp>
      <p:sp>
        <p:nvSpPr>
          <p:cNvPr id="39" name="TextBox 38">
            <a:extLst>
              <a:ext uri="{FF2B5EF4-FFF2-40B4-BE49-F238E27FC236}">
                <a16:creationId xmlns:a16="http://schemas.microsoft.com/office/drawing/2014/main" id="{A4B540FD-A96C-F5B2-3ACE-626BA7A55CBA}"/>
              </a:ext>
            </a:extLst>
          </p:cNvPr>
          <p:cNvSpPr txBox="1"/>
          <p:nvPr/>
        </p:nvSpPr>
        <p:spPr>
          <a:xfrm>
            <a:off x="15499828" y="28711432"/>
            <a:ext cx="5189379" cy="3785652"/>
          </a:xfrm>
          <a:prstGeom prst="rect">
            <a:avLst/>
          </a:prstGeom>
          <a:noFill/>
        </p:spPr>
        <p:txBody>
          <a:bodyPr wrap="square" rtlCol="0">
            <a:spAutoFit/>
          </a:bodyPr>
          <a:lstStyle/>
          <a:p>
            <a:r>
              <a:rPr lang="en-US" sz="2400" dirty="0"/>
              <a:t>Figure 5.  Boxplots showing specific ultraviolet fluorescence at 254 nm (SUVA254) for each lake. SUVA254 is an absorption index that looks at the relative aromaticity of DOC but considers the concentration of substrate. The higher the value, the higher the aromaticity and the higher the likelihood that the carbon is terrestrial in origin. </a:t>
            </a:r>
          </a:p>
        </p:txBody>
      </p:sp>
      <p:sp>
        <p:nvSpPr>
          <p:cNvPr id="9" name="TextBox 8">
            <a:extLst>
              <a:ext uri="{FF2B5EF4-FFF2-40B4-BE49-F238E27FC236}">
                <a16:creationId xmlns:a16="http://schemas.microsoft.com/office/drawing/2014/main" id="{B631512F-08F9-D10D-86F1-B3B12F44C852}"/>
              </a:ext>
            </a:extLst>
          </p:cNvPr>
          <p:cNvSpPr txBox="1"/>
          <p:nvPr/>
        </p:nvSpPr>
        <p:spPr>
          <a:xfrm>
            <a:off x="572253" y="11896656"/>
            <a:ext cx="13905748" cy="3171893"/>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Hypotheses</a:t>
            </a:r>
          </a:p>
          <a:p>
            <a:pPr marL="342900" marR="0" lvl="0" indent="-342900">
              <a:lnSpc>
                <a:spcPct val="115000"/>
              </a:lnSpc>
              <a:buFont typeface="Symbol" panose="05050102010706020507" pitchFamily="18" charset="2"/>
              <a:buChar char=""/>
            </a:pPr>
            <a:r>
              <a:rPr lang="en-US" sz="2800" dirty="0">
                <a:effectLst/>
                <a:latin typeface="Aptos" panose="020B0004020202020204" pitchFamily="34" charset="0"/>
                <a:ea typeface="Aptos" panose="020B0004020202020204" pitchFamily="34" charset="0"/>
                <a:cs typeface="Times New Roman" panose="02020603050405020304" pitchFamily="18" charset="0"/>
              </a:rPr>
              <a:t>	</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More severe winters </a:t>
            </a:r>
            <a:r>
              <a:rPr lang="en-US" sz="2800" kern="100" dirty="0">
                <a:latin typeface="Aptos" panose="020B0004020202020204" pitchFamily="34" charset="0"/>
                <a:ea typeface="Aptos" panose="020B0004020202020204" pitchFamily="34" charset="0"/>
                <a:cs typeface="Times New Roman" panose="02020603050405020304" pitchFamily="18" charset="0"/>
              </a:rPr>
              <a:t>will</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 result in </a:t>
            </a:r>
            <a:r>
              <a:rPr lang="en-US" sz="2800" kern="100" dirty="0">
                <a:latin typeface="Aptos" panose="020B0004020202020204" pitchFamily="34" charset="0"/>
                <a:ea typeface="Aptos" panose="020B0004020202020204" pitchFamily="34" charset="0"/>
                <a:cs typeface="Times New Roman" panose="02020603050405020304" pitchFamily="18" charset="0"/>
              </a:rPr>
              <a:t>increased</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 dissolved organic carbon (DOC) concentrations and reduced quality of organic carbon substrates.</a:t>
            </a:r>
          </a:p>
          <a:p>
            <a:pPr marL="342900" marR="0" lvl="0" indent="-342900">
              <a:lnSpc>
                <a:spcPct val="115000"/>
              </a:lnSpc>
              <a:buFont typeface="Symbol" panose="05050102010706020507" pitchFamily="18" charset="2"/>
              <a:buChar char=""/>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Microbial activity </a:t>
            </a:r>
            <a:r>
              <a:rPr lang="en-US" sz="2800" kern="100" dirty="0">
                <a:latin typeface="Aptos" panose="020B0004020202020204" pitchFamily="34" charset="0"/>
                <a:ea typeface="Aptos" panose="020B0004020202020204" pitchFamily="34" charset="0"/>
                <a:cs typeface="Times New Roman" panose="02020603050405020304" pitchFamily="18" charset="0"/>
              </a:rPr>
              <a:t>will</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 shift toward bacterial maintenance</a:t>
            </a:r>
            <a:r>
              <a:rPr lang="en-US" sz="2800" kern="100" dirty="0">
                <a:latin typeface="Aptos" panose="020B0004020202020204" pitchFamily="34" charset="0"/>
                <a:ea typeface="Aptos" panose="020B0004020202020204" pitchFamily="34" charset="0"/>
                <a:cs typeface="Times New Roman" panose="02020603050405020304" pitchFamily="18" charset="0"/>
              </a:rPr>
              <a:t> </a:t>
            </a:r>
            <a:r>
              <a:rPr lang="en-US" sz="2800" kern="100" dirty="0">
                <a:effectLst/>
                <a:latin typeface="Aptos" panose="020B0004020202020204" pitchFamily="34" charset="0"/>
                <a:ea typeface="Aptos" panose="020B0004020202020204" pitchFamily="34" charset="0"/>
                <a:cs typeface="Times New Roman" panose="02020603050405020304" pitchFamily="18" charset="0"/>
              </a:rPr>
              <a:t>with </a:t>
            </a:r>
            <a:r>
              <a:rPr lang="en-US" sz="2800" kern="100" dirty="0">
                <a:latin typeface="Aptos" panose="020B0004020202020204" pitchFamily="34" charset="0"/>
                <a:ea typeface="Aptos" panose="020B0004020202020204" pitchFamily="34" charset="0"/>
                <a:cs typeface="Times New Roman" panose="02020603050405020304" pitchFamily="18" charset="0"/>
              </a:rPr>
              <a:t>increasing winter severity, marked by a larger uptake of leucine relative to thymidine.</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8" name="Picture 17" descr="A map of the world&#10;&#10;AI-generated content may be incorrect.">
            <a:extLst>
              <a:ext uri="{FF2B5EF4-FFF2-40B4-BE49-F238E27FC236}">
                <a16:creationId xmlns:a16="http://schemas.microsoft.com/office/drawing/2014/main" id="{49B61748-E4C2-3EF6-C23F-52CA36D9EE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628" y="21002431"/>
            <a:ext cx="13652998" cy="9654814"/>
          </a:xfrm>
          <a:prstGeom prst="rect">
            <a:avLst/>
          </a:prstGeom>
        </p:spPr>
      </p:pic>
      <p:sp>
        <p:nvSpPr>
          <p:cNvPr id="24" name="TextBox 23">
            <a:extLst>
              <a:ext uri="{FF2B5EF4-FFF2-40B4-BE49-F238E27FC236}">
                <a16:creationId xmlns:a16="http://schemas.microsoft.com/office/drawing/2014/main" id="{74760C9C-1DBC-F697-CAF9-4B33B94BE80A}"/>
              </a:ext>
            </a:extLst>
          </p:cNvPr>
          <p:cNvSpPr txBox="1"/>
          <p:nvPr/>
        </p:nvSpPr>
        <p:spPr>
          <a:xfrm>
            <a:off x="30169233" y="14825799"/>
            <a:ext cx="12877800" cy="1569660"/>
          </a:xfrm>
          <a:prstGeom prst="rect">
            <a:avLst/>
          </a:prstGeom>
          <a:noFill/>
        </p:spPr>
        <p:txBody>
          <a:bodyPr wrap="square" rtlCol="0">
            <a:spAutoFit/>
          </a:bodyPr>
          <a:lstStyle/>
          <a:p>
            <a:r>
              <a:rPr lang="en-US" sz="2400" dirty="0"/>
              <a:t>Figure 6. The ratio of leucine uptake relative to thymidine uptake is indicative of microbial activity, with a larger value suggesting microbial maintenance as opposed to growth. The grey dotted line represents a 1:1 relationship. </a:t>
            </a:r>
          </a:p>
          <a:p>
            <a:endParaRPr lang="en-US" sz="2400" dirty="0"/>
          </a:p>
        </p:txBody>
      </p:sp>
      <p:pic>
        <p:nvPicPr>
          <p:cNvPr id="36" name="Picture 35" descr="A graph of different colored rectangles&#10;&#10;AI-generated content may be incorrect.">
            <a:extLst>
              <a:ext uri="{FF2B5EF4-FFF2-40B4-BE49-F238E27FC236}">
                <a16:creationId xmlns:a16="http://schemas.microsoft.com/office/drawing/2014/main" id="{E7B1C36C-0C34-E5AB-6BE4-D46B58CA9D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111685" y="23896419"/>
            <a:ext cx="7708731" cy="4111323"/>
          </a:xfrm>
          <a:prstGeom prst="rect">
            <a:avLst/>
          </a:prstGeom>
        </p:spPr>
      </p:pic>
      <p:pic>
        <p:nvPicPr>
          <p:cNvPr id="46" name="Picture 45" descr="A diagram of different colored squares&#10;&#10;AI-generated content may be incorrect.">
            <a:extLst>
              <a:ext uri="{FF2B5EF4-FFF2-40B4-BE49-F238E27FC236}">
                <a16:creationId xmlns:a16="http://schemas.microsoft.com/office/drawing/2014/main" id="{0A798E5C-2636-D08E-6F24-B7FDDC601F8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95381" y="28197859"/>
            <a:ext cx="7708731" cy="4111323"/>
          </a:xfrm>
          <a:prstGeom prst="rect">
            <a:avLst/>
          </a:prstGeom>
        </p:spPr>
      </p:pic>
      <p:sp>
        <p:nvSpPr>
          <p:cNvPr id="49" name="TextBox 48">
            <a:extLst>
              <a:ext uri="{FF2B5EF4-FFF2-40B4-BE49-F238E27FC236}">
                <a16:creationId xmlns:a16="http://schemas.microsoft.com/office/drawing/2014/main" id="{F8A34F71-4A30-778A-629E-55E8ADCB5A66}"/>
              </a:ext>
            </a:extLst>
          </p:cNvPr>
          <p:cNvSpPr txBox="1"/>
          <p:nvPr/>
        </p:nvSpPr>
        <p:spPr>
          <a:xfrm>
            <a:off x="29185179" y="25508325"/>
            <a:ext cx="14133767" cy="4590675"/>
          </a:xfrm>
          <a:prstGeom prst="rect">
            <a:avLst/>
          </a:prstGeom>
          <a:solidFill>
            <a:schemeClr val="accent1">
              <a:lumMod val="20000"/>
              <a:lumOff val="80000"/>
            </a:schemeClr>
          </a:solidFill>
          <a:ln w="76200">
            <a:solidFill>
              <a:schemeClr val="tx1"/>
            </a:solidFill>
          </a:ln>
        </p:spPr>
        <p:txBody>
          <a:bodyPr wrap="square" rtlCol="0">
            <a:noAutofit/>
          </a:bodyPr>
          <a:lstStyle/>
          <a:p>
            <a:pPr marR="0" algn="ctr">
              <a:lnSpc>
                <a:spcPct val="115000"/>
              </a:lnSpc>
              <a:spcAft>
                <a:spcPts val="800"/>
              </a:spcAft>
            </a:pPr>
            <a:r>
              <a:rPr lang="en-US" sz="5400" b="1" kern="100" dirty="0">
                <a:latin typeface="Aptos" panose="020B0004020202020204" pitchFamily="34" charset="0"/>
                <a:ea typeface="Aptos" panose="020B0004020202020204" pitchFamily="34" charset="0"/>
                <a:cs typeface="Times New Roman" panose="02020603050405020304" pitchFamily="18" charset="0"/>
              </a:rPr>
              <a:t>Future Directions</a:t>
            </a:r>
          </a:p>
          <a:p>
            <a:pPr marL="457200" marR="0" indent="-457200">
              <a:lnSpc>
                <a:spcPct val="115000"/>
              </a:lnSpc>
              <a:spcAft>
                <a:spcPts val="800"/>
              </a:spcAft>
              <a:buFont typeface="Arial" panose="020B0604020202020204" pitchFamily="34" charset="0"/>
              <a:buChar char="•"/>
            </a:pPr>
            <a:r>
              <a:rPr lang="en-US" sz="2400" kern="100" dirty="0">
                <a:latin typeface="Aptos" panose="020B0004020202020204" pitchFamily="34" charset="0"/>
                <a:ea typeface="Aptos" panose="020B0004020202020204" pitchFamily="34" charset="0"/>
                <a:cs typeface="Times New Roman" panose="02020603050405020304" pitchFamily="18" charset="0"/>
              </a:rPr>
              <a:t>Process winter 2025 DOC, </a:t>
            </a:r>
            <a:r>
              <a:rPr lang="en-US" sz="2400" kern="100" dirty="0" err="1">
                <a:latin typeface="Aptos" panose="020B0004020202020204" pitchFamily="34" charset="0"/>
                <a:ea typeface="Aptos" panose="020B0004020202020204" pitchFamily="34" charset="0"/>
                <a:cs typeface="Times New Roman" panose="02020603050405020304" pitchFamily="18" charset="0"/>
              </a:rPr>
              <a:t>fDOM</a:t>
            </a:r>
            <a:r>
              <a:rPr lang="en-US" sz="2400" kern="100" dirty="0">
                <a:latin typeface="Aptos" panose="020B0004020202020204" pitchFamily="34" charset="0"/>
                <a:ea typeface="Aptos" panose="020B0004020202020204" pitchFamily="34" charset="0"/>
                <a:cs typeface="Times New Roman" panose="02020603050405020304" pitchFamily="18" charset="0"/>
              </a:rPr>
              <a:t>, and leucine and thymidine incubation samples and investigate how a comparatively moderate winter impacts carbon concentration, carbon quality, and microbial activity.</a:t>
            </a:r>
          </a:p>
          <a:p>
            <a:pPr marL="457200" marR="0" indent="-457200">
              <a:lnSpc>
                <a:spcPct val="115000"/>
              </a:lnSpc>
              <a:spcAft>
                <a:spcPts val="800"/>
              </a:spcAft>
              <a:buFont typeface="Arial" panose="020B0604020202020204" pitchFamily="34" charset="0"/>
              <a:buChar char="•"/>
            </a:pPr>
            <a:r>
              <a:rPr lang="en-US" sz="2400" kern="100" dirty="0">
                <a:latin typeface="Aptos" panose="020B0004020202020204" pitchFamily="34" charset="0"/>
                <a:ea typeface="Aptos" panose="020B0004020202020204" pitchFamily="34" charset="0"/>
                <a:cs typeface="Times New Roman" panose="02020603050405020304" pitchFamily="18" charset="0"/>
              </a:rPr>
              <a:t>Examine winter severity as a driver for microbial community assemblage since our microbial activity data show the same trend in different winter severity conditions. Microbial community response regarding bacterial production is resilient, but community composition remains unknown.</a:t>
            </a:r>
          </a:p>
          <a:p>
            <a:pPr marL="457200" marR="0" indent="-457200">
              <a:lnSpc>
                <a:spcPct val="115000"/>
              </a:lnSpc>
              <a:spcAft>
                <a:spcPts val="800"/>
              </a:spcAft>
              <a:buFont typeface="Arial" panose="020B0604020202020204" pitchFamily="34" charset="0"/>
              <a:buChar char="•"/>
            </a:pPr>
            <a:r>
              <a:rPr lang="en-US" sz="2400" kern="100" dirty="0">
                <a:latin typeface="Aptos" panose="020B0004020202020204" pitchFamily="34" charset="0"/>
                <a:ea typeface="Aptos" panose="020B0004020202020204" pitchFamily="34" charset="0"/>
                <a:cs typeface="Times New Roman" panose="02020603050405020304" pitchFamily="18" charset="0"/>
              </a:rPr>
              <a:t>Employ quantitative methods to assess relationships between winter severity, microbial activity, carbon quality, and DOC concentration</a:t>
            </a:r>
            <a:r>
              <a:rPr lang="en-US" sz="2800" kern="100" dirty="0">
                <a:latin typeface="Aptos" panose="020B0004020202020204" pitchFamily="34" charset="0"/>
                <a:ea typeface="Aptos" panose="020B0004020202020204" pitchFamily="34" charset="0"/>
                <a:cs typeface="Times New Roman" panose="02020603050405020304" pitchFamily="18" charset="0"/>
              </a:rPr>
              <a:t>.</a:t>
            </a:r>
          </a:p>
          <a:p>
            <a:pPr marL="0" marR="0">
              <a:lnSpc>
                <a:spcPct val="115000"/>
              </a:lnSpc>
              <a:spcAft>
                <a:spcPts val="800"/>
              </a:spcAft>
            </a:pPr>
            <a:endParaRPr lang="en-US" sz="24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3" name="Picture 2" descr="A diagram of dots and lines&#10;&#10;AI-generated content may be incorrect.">
            <a:extLst>
              <a:ext uri="{FF2B5EF4-FFF2-40B4-BE49-F238E27FC236}">
                <a16:creationId xmlns:a16="http://schemas.microsoft.com/office/drawing/2014/main" id="{55782C49-04FB-9DF5-C7F9-C208E62D776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487431" y="6623610"/>
            <a:ext cx="13415137" cy="8049082"/>
          </a:xfrm>
          <a:prstGeom prst="rect">
            <a:avLst/>
          </a:prstGeom>
        </p:spPr>
      </p:pic>
      <p:pic>
        <p:nvPicPr>
          <p:cNvPr id="15" name="Picture 14" descr="A graph of different colored bars&#10;&#10;AI-generated content may be incorrect.">
            <a:extLst>
              <a:ext uri="{FF2B5EF4-FFF2-40B4-BE49-F238E27FC236}">
                <a16:creationId xmlns:a16="http://schemas.microsoft.com/office/drawing/2014/main" id="{B35D8B78-D583-7549-6D37-BCBF5DE511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095512" y="15731306"/>
            <a:ext cx="13495421" cy="7197558"/>
          </a:xfrm>
          <a:prstGeom prst="rect">
            <a:avLst/>
          </a:prstGeom>
        </p:spPr>
      </p:pic>
      <p:sp>
        <p:nvSpPr>
          <p:cNvPr id="19" name="TextBox 18">
            <a:extLst>
              <a:ext uri="{FF2B5EF4-FFF2-40B4-BE49-F238E27FC236}">
                <a16:creationId xmlns:a16="http://schemas.microsoft.com/office/drawing/2014/main" id="{6A4608CC-39E4-BC5B-09D5-5F4F840CE286}"/>
              </a:ext>
            </a:extLst>
          </p:cNvPr>
          <p:cNvSpPr txBox="1"/>
          <p:nvPr/>
        </p:nvSpPr>
        <p:spPr>
          <a:xfrm>
            <a:off x="16351283" y="18173294"/>
            <a:ext cx="702381" cy="400110"/>
          </a:xfrm>
          <a:prstGeom prst="rect">
            <a:avLst/>
          </a:prstGeom>
          <a:noFill/>
        </p:spPr>
        <p:txBody>
          <a:bodyPr wrap="square" rtlCol="0">
            <a:spAutoFit/>
          </a:bodyPr>
          <a:lstStyle/>
          <a:p>
            <a:r>
              <a:rPr lang="en-US" sz="2000" dirty="0"/>
              <a:t> n=7</a:t>
            </a:r>
          </a:p>
        </p:txBody>
      </p:sp>
      <p:sp>
        <p:nvSpPr>
          <p:cNvPr id="21" name="TextBox 20">
            <a:extLst>
              <a:ext uri="{FF2B5EF4-FFF2-40B4-BE49-F238E27FC236}">
                <a16:creationId xmlns:a16="http://schemas.microsoft.com/office/drawing/2014/main" id="{D141DAC5-D337-9C9C-D495-3DD4AB869D76}"/>
              </a:ext>
            </a:extLst>
          </p:cNvPr>
          <p:cNvSpPr txBox="1"/>
          <p:nvPr/>
        </p:nvSpPr>
        <p:spPr>
          <a:xfrm>
            <a:off x="19105333" y="16305503"/>
            <a:ext cx="702381" cy="400110"/>
          </a:xfrm>
          <a:prstGeom prst="rect">
            <a:avLst/>
          </a:prstGeom>
          <a:noFill/>
        </p:spPr>
        <p:txBody>
          <a:bodyPr wrap="square" rtlCol="0">
            <a:spAutoFit/>
          </a:bodyPr>
          <a:lstStyle/>
          <a:p>
            <a:r>
              <a:rPr lang="en-US" sz="2000" dirty="0"/>
              <a:t> n=2</a:t>
            </a:r>
          </a:p>
        </p:txBody>
      </p:sp>
      <p:sp>
        <p:nvSpPr>
          <p:cNvPr id="22" name="TextBox 21">
            <a:extLst>
              <a:ext uri="{FF2B5EF4-FFF2-40B4-BE49-F238E27FC236}">
                <a16:creationId xmlns:a16="http://schemas.microsoft.com/office/drawing/2014/main" id="{927403A0-7F66-465C-F5F5-C1C9CDD311F2}"/>
              </a:ext>
            </a:extLst>
          </p:cNvPr>
          <p:cNvSpPr txBox="1"/>
          <p:nvPr/>
        </p:nvSpPr>
        <p:spPr>
          <a:xfrm>
            <a:off x="18421383" y="17257513"/>
            <a:ext cx="702381" cy="400110"/>
          </a:xfrm>
          <a:prstGeom prst="rect">
            <a:avLst/>
          </a:prstGeom>
          <a:noFill/>
        </p:spPr>
        <p:txBody>
          <a:bodyPr wrap="square" rtlCol="0">
            <a:spAutoFit/>
          </a:bodyPr>
          <a:lstStyle/>
          <a:p>
            <a:r>
              <a:rPr lang="en-US" sz="2000" dirty="0"/>
              <a:t> n=7</a:t>
            </a:r>
          </a:p>
        </p:txBody>
      </p:sp>
      <p:sp>
        <p:nvSpPr>
          <p:cNvPr id="26" name="TextBox 25">
            <a:extLst>
              <a:ext uri="{FF2B5EF4-FFF2-40B4-BE49-F238E27FC236}">
                <a16:creationId xmlns:a16="http://schemas.microsoft.com/office/drawing/2014/main" id="{F186AE68-BE5D-F020-0B97-53A49F66CBA9}"/>
              </a:ext>
            </a:extLst>
          </p:cNvPr>
          <p:cNvSpPr txBox="1"/>
          <p:nvPr/>
        </p:nvSpPr>
        <p:spPr>
          <a:xfrm>
            <a:off x="16999569" y="19293249"/>
            <a:ext cx="702381" cy="400110"/>
          </a:xfrm>
          <a:prstGeom prst="rect">
            <a:avLst/>
          </a:prstGeom>
          <a:noFill/>
        </p:spPr>
        <p:txBody>
          <a:bodyPr wrap="square" rtlCol="0">
            <a:spAutoFit/>
          </a:bodyPr>
          <a:lstStyle/>
          <a:p>
            <a:r>
              <a:rPr lang="en-US" sz="2000" dirty="0"/>
              <a:t> n=5</a:t>
            </a:r>
          </a:p>
        </p:txBody>
      </p:sp>
      <p:sp>
        <p:nvSpPr>
          <p:cNvPr id="27" name="TextBox 26">
            <a:extLst>
              <a:ext uri="{FF2B5EF4-FFF2-40B4-BE49-F238E27FC236}">
                <a16:creationId xmlns:a16="http://schemas.microsoft.com/office/drawing/2014/main" id="{882D0BF6-A0CF-A9B1-8C19-3A522EEED1FE}"/>
              </a:ext>
            </a:extLst>
          </p:cNvPr>
          <p:cNvSpPr txBox="1"/>
          <p:nvPr/>
        </p:nvSpPr>
        <p:spPr>
          <a:xfrm>
            <a:off x="26632780" y="18854568"/>
            <a:ext cx="702381" cy="400110"/>
          </a:xfrm>
          <a:prstGeom prst="rect">
            <a:avLst/>
          </a:prstGeom>
          <a:noFill/>
        </p:spPr>
        <p:txBody>
          <a:bodyPr wrap="square" rtlCol="0">
            <a:spAutoFit/>
          </a:bodyPr>
          <a:lstStyle/>
          <a:p>
            <a:r>
              <a:rPr lang="en-US" sz="2000" dirty="0"/>
              <a:t> n=5</a:t>
            </a:r>
          </a:p>
        </p:txBody>
      </p:sp>
      <p:sp>
        <p:nvSpPr>
          <p:cNvPr id="30" name="TextBox 29">
            <a:extLst>
              <a:ext uri="{FF2B5EF4-FFF2-40B4-BE49-F238E27FC236}">
                <a16:creationId xmlns:a16="http://schemas.microsoft.com/office/drawing/2014/main" id="{A8E6BE02-B0F3-65AA-3D56-0E9242608C50}"/>
              </a:ext>
            </a:extLst>
          </p:cNvPr>
          <p:cNvSpPr txBox="1"/>
          <p:nvPr/>
        </p:nvSpPr>
        <p:spPr>
          <a:xfrm>
            <a:off x="27209783" y="19570294"/>
            <a:ext cx="702381" cy="400110"/>
          </a:xfrm>
          <a:prstGeom prst="rect">
            <a:avLst/>
          </a:prstGeom>
          <a:noFill/>
        </p:spPr>
        <p:txBody>
          <a:bodyPr wrap="square" rtlCol="0">
            <a:spAutoFit/>
          </a:bodyPr>
          <a:lstStyle/>
          <a:p>
            <a:r>
              <a:rPr lang="en-US" sz="2000" dirty="0"/>
              <a:t> n=2</a:t>
            </a:r>
          </a:p>
        </p:txBody>
      </p:sp>
      <p:sp>
        <p:nvSpPr>
          <p:cNvPr id="31" name="TextBox 30">
            <a:extLst>
              <a:ext uri="{FF2B5EF4-FFF2-40B4-BE49-F238E27FC236}">
                <a16:creationId xmlns:a16="http://schemas.microsoft.com/office/drawing/2014/main" id="{1468658F-440A-5E90-E303-72E5DC09D09C}"/>
              </a:ext>
            </a:extLst>
          </p:cNvPr>
          <p:cNvSpPr txBox="1"/>
          <p:nvPr/>
        </p:nvSpPr>
        <p:spPr>
          <a:xfrm>
            <a:off x="23154967" y="17622617"/>
            <a:ext cx="702381" cy="400110"/>
          </a:xfrm>
          <a:prstGeom prst="rect">
            <a:avLst/>
          </a:prstGeom>
          <a:noFill/>
        </p:spPr>
        <p:txBody>
          <a:bodyPr wrap="square" rtlCol="0">
            <a:spAutoFit/>
          </a:bodyPr>
          <a:lstStyle/>
          <a:p>
            <a:r>
              <a:rPr lang="en-US" sz="2000" dirty="0"/>
              <a:t> n=3</a:t>
            </a:r>
          </a:p>
        </p:txBody>
      </p:sp>
      <p:sp>
        <p:nvSpPr>
          <p:cNvPr id="32" name="TextBox 31">
            <a:extLst>
              <a:ext uri="{FF2B5EF4-FFF2-40B4-BE49-F238E27FC236}">
                <a16:creationId xmlns:a16="http://schemas.microsoft.com/office/drawing/2014/main" id="{C76AF8D7-7618-688A-4AEC-E32D1C31BFA6}"/>
              </a:ext>
            </a:extLst>
          </p:cNvPr>
          <p:cNvSpPr txBox="1"/>
          <p:nvPr/>
        </p:nvSpPr>
        <p:spPr>
          <a:xfrm>
            <a:off x="22572433" y="15697545"/>
            <a:ext cx="702381" cy="400110"/>
          </a:xfrm>
          <a:prstGeom prst="rect">
            <a:avLst/>
          </a:prstGeom>
          <a:noFill/>
        </p:spPr>
        <p:txBody>
          <a:bodyPr wrap="square" rtlCol="0">
            <a:spAutoFit/>
          </a:bodyPr>
          <a:lstStyle/>
          <a:p>
            <a:r>
              <a:rPr lang="en-US" sz="2000" dirty="0"/>
              <a:t> n=3</a:t>
            </a:r>
          </a:p>
        </p:txBody>
      </p:sp>
      <p:sp>
        <p:nvSpPr>
          <p:cNvPr id="33" name="TextBox 32">
            <a:extLst>
              <a:ext uri="{FF2B5EF4-FFF2-40B4-BE49-F238E27FC236}">
                <a16:creationId xmlns:a16="http://schemas.microsoft.com/office/drawing/2014/main" id="{15BC0D31-BDAE-8790-02FA-1A7385DBB58A}"/>
              </a:ext>
            </a:extLst>
          </p:cNvPr>
          <p:cNvSpPr txBox="1"/>
          <p:nvPr/>
        </p:nvSpPr>
        <p:spPr>
          <a:xfrm>
            <a:off x="20467004" y="16934628"/>
            <a:ext cx="702381" cy="400110"/>
          </a:xfrm>
          <a:prstGeom prst="rect">
            <a:avLst/>
          </a:prstGeom>
          <a:noFill/>
        </p:spPr>
        <p:txBody>
          <a:bodyPr wrap="square" rtlCol="0">
            <a:spAutoFit/>
          </a:bodyPr>
          <a:lstStyle/>
          <a:p>
            <a:r>
              <a:rPr lang="en-US" sz="2000" dirty="0"/>
              <a:t> n=1</a:t>
            </a:r>
          </a:p>
        </p:txBody>
      </p:sp>
      <p:sp>
        <p:nvSpPr>
          <p:cNvPr id="34" name="TextBox 33">
            <a:extLst>
              <a:ext uri="{FF2B5EF4-FFF2-40B4-BE49-F238E27FC236}">
                <a16:creationId xmlns:a16="http://schemas.microsoft.com/office/drawing/2014/main" id="{722FF038-0AC7-9484-9986-508472490F85}"/>
              </a:ext>
            </a:extLst>
          </p:cNvPr>
          <p:cNvSpPr txBox="1"/>
          <p:nvPr/>
        </p:nvSpPr>
        <p:spPr>
          <a:xfrm>
            <a:off x="21140839" y="19570294"/>
            <a:ext cx="702381" cy="400110"/>
          </a:xfrm>
          <a:prstGeom prst="rect">
            <a:avLst/>
          </a:prstGeom>
          <a:noFill/>
        </p:spPr>
        <p:txBody>
          <a:bodyPr wrap="square" rtlCol="0">
            <a:spAutoFit/>
          </a:bodyPr>
          <a:lstStyle/>
          <a:p>
            <a:r>
              <a:rPr lang="en-US" sz="2000" dirty="0"/>
              <a:t> n=4</a:t>
            </a:r>
          </a:p>
        </p:txBody>
      </p:sp>
      <p:sp>
        <p:nvSpPr>
          <p:cNvPr id="35" name="TextBox 34">
            <a:extLst>
              <a:ext uri="{FF2B5EF4-FFF2-40B4-BE49-F238E27FC236}">
                <a16:creationId xmlns:a16="http://schemas.microsoft.com/office/drawing/2014/main" id="{03834674-75F0-580F-22D6-9BDC1EBBAEA9}"/>
              </a:ext>
            </a:extLst>
          </p:cNvPr>
          <p:cNvSpPr txBox="1"/>
          <p:nvPr/>
        </p:nvSpPr>
        <p:spPr>
          <a:xfrm>
            <a:off x="25204513" y="19301849"/>
            <a:ext cx="702381" cy="400110"/>
          </a:xfrm>
          <a:prstGeom prst="rect">
            <a:avLst/>
          </a:prstGeom>
          <a:noFill/>
        </p:spPr>
        <p:txBody>
          <a:bodyPr wrap="square" rtlCol="0">
            <a:spAutoFit/>
          </a:bodyPr>
          <a:lstStyle/>
          <a:p>
            <a:r>
              <a:rPr lang="en-US" sz="2000" dirty="0"/>
              <a:t> n=2</a:t>
            </a:r>
          </a:p>
        </p:txBody>
      </p:sp>
      <p:pic>
        <p:nvPicPr>
          <p:cNvPr id="41" name="Picture 40" descr="A graph of different colored bars&#10;&#10;AI-generated content may be incorrect.">
            <a:extLst>
              <a:ext uri="{FF2B5EF4-FFF2-40B4-BE49-F238E27FC236}">
                <a16:creationId xmlns:a16="http://schemas.microsoft.com/office/drawing/2014/main" id="{F0157BEA-D7ED-BFAD-792D-46C3B3D6A63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114484" y="6098876"/>
            <a:ext cx="13457472" cy="7177318"/>
          </a:xfrm>
          <a:prstGeom prst="rect">
            <a:avLst/>
          </a:prstGeom>
        </p:spPr>
      </p:pic>
      <p:sp>
        <p:nvSpPr>
          <p:cNvPr id="37" name="TextBox 36">
            <a:extLst>
              <a:ext uri="{FF2B5EF4-FFF2-40B4-BE49-F238E27FC236}">
                <a16:creationId xmlns:a16="http://schemas.microsoft.com/office/drawing/2014/main" id="{F92AF202-4D7F-740B-CEA0-042314794D15}"/>
              </a:ext>
            </a:extLst>
          </p:cNvPr>
          <p:cNvSpPr txBox="1"/>
          <p:nvPr/>
        </p:nvSpPr>
        <p:spPr>
          <a:xfrm>
            <a:off x="16360331" y="10687815"/>
            <a:ext cx="756476" cy="707886"/>
          </a:xfrm>
          <a:prstGeom prst="rect">
            <a:avLst/>
          </a:prstGeom>
          <a:noFill/>
        </p:spPr>
        <p:txBody>
          <a:bodyPr wrap="square" rtlCol="0">
            <a:spAutoFit/>
          </a:bodyPr>
          <a:lstStyle/>
          <a:p>
            <a:r>
              <a:rPr lang="en-US" sz="2000" dirty="0"/>
              <a:t> n=19</a:t>
            </a:r>
          </a:p>
        </p:txBody>
      </p:sp>
      <p:sp>
        <p:nvSpPr>
          <p:cNvPr id="42" name="TextBox 41">
            <a:extLst>
              <a:ext uri="{FF2B5EF4-FFF2-40B4-BE49-F238E27FC236}">
                <a16:creationId xmlns:a16="http://schemas.microsoft.com/office/drawing/2014/main" id="{C7796EBF-4B55-CCB2-80CE-A3A87EE74267}"/>
              </a:ext>
            </a:extLst>
          </p:cNvPr>
          <p:cNvSpPr txBox="1"/>
          <p:nvPr/>
        </p:nvSpPr>
        <p:spPr>
          <a:xfrm>
            <a:off x="26507402" y="9621729"/>
            <a:ext cx="702381" cy="400110"/>
          </a:xfrm>
          <a:prstGeom prst="rect">
            <a:avLst/>
          </a:prstGeom>
          <a:noFill/>
        </p:spPr>
        <p:txBody>
          <a:bodyPr wrap="square" rtlCol="0">
            <a:spAutoFit/>
          </a:bodyPr>
          <a:lstStyle/>
          <a:p>
            <a:r>
              <a:rPr lang="en-US" sz="2000" dirty="0"/>
              <a:t> n=5</a:t>
            </a:r>
          </a:p>
        </p:txBody>
      </p:sp>
      <p:sp>
        <p:nvSpPr>
          <p:cNvPr id="43" name="TextBox 42">
            <a:extLst>
              <a:ext uri="{FF2B5EF4-FFF2-40B4-BE49-F238E27FC236}">
                <a16:creationId xmlns:a16="http://schemas.microsoft.com/office/drawing/2014/main" id="{977DE380-566E-0DDF-7B42-18F703D42EBC}"/>
              </a:ext>
            </a:extLst>
          </p:cNvPr>
          <p:cNvSpPr txBox="1"/>
          <p:nvPr/>
        </p:nvSpPr>
        <p:spPr>
          <a:xfrm>
            <a:off x="25310560" y="9821784"/>
            <a:ext cx="702381" cy="400110"/>
          </a:xfrm>
          <a:prstGeom prst="rect">
            <a:avLst/>
          </a:prstGeom>
          <a:noFill/>
        </p:spPr>
        <p:txBody>
          <a:bodyPr wrap="square" rtlCol="0">
            <a:spAutoFit/>
          </a:bodyPr>
          <a:lstStyle/>
          <a:p>
            <a:r>
              <a:rPr lang="en-US" sz="2000" dirty="0"/>
              <a:t> n=3</a:t>
            </a:r>
          </a:p>
        </p:txBody>
      </p:sp>
      <p:sp>
        <p:nvSpPr>
          <p:cNvPr id="44" name="TextBox 43">
            <a:extLst>
              <a:ext uri="{FF2B5EF4-FFF2-40B4-BE49-F238E27FC236}">
                <a16:creationId xmlns:a16="http://schemas.microsoft.com/office/drawing/2014/main" id="{56F67663-BC68-D222-8BA3-7DA2F1346261}"/>
              </a:ext>
            </a:extLst>
          </p:cNvPr>
          <p:cNvSpPr txBox="1"/>
          <p:nvPr/>
        </p:nvSpPr>
        <p:spPr>
          <a:xfrm>
            <a:off x="24857901" y="11213987"/>
            <a:ext cx="702381" cy="400110"/>
          </a:xfrm>
          <a:prstGeom prst="rect">
            <a:avLst/>
          </a:prstGeom>
          <a:noFill/>
        </p:spPr>
        <p:txBody>
          <a:bodyPr wrap="square" rtlCol="0">
            <a:spAutoFit/>
          </a:bodyPr>
          <a:lstStyle/>
          <a:p>
            <a:r>
              <a:rPr lang="en-US" sz="2000" dirty="0"/>
              <a:t> n=2</a:t>
            </a:r>
          </a:p>
        </p:txBody>
      </p:sp>
      <p:sp>
        <p:nvSpPr>
          <p:cNvPr id="45" name="TextBox 44">
            <a:extLst>
              <a:ext uri="{FF2B5EF4-FFF2-40B4-BE49-F238E27FC236}">
                <a16:creationId xmlns:a16="http://schemas.microsoft.com/office/drawing/2014/main" id="{3F53C797-1E1D-AEEB-15C3-C22D542C06B7}"/>
              </a:ext>
            </a:extLst>
          </p:cNvPr>
          <p:cNvSpPr txBox="1"/>
          <p:nvPr/>
        </p:nvSpPr>
        <p:spPr>
          <a:xfrm>
            <a:off x="22820416" y="11255593"/>
            <a:ext cx="702381" cy="400110"/>
          </a:xfrm>
          <a:prstGeom prst="rect">
            <a:avLst/>
          </a:prstGeom>
          <a:noFill/>
        </p:spPr>
        <p:txBody>
          <a:bodyPr wrap="square" rtlCol="0">
            <a:spAutoFit/>
          </a:bodyPr>
          <a:lstStyle/>
          <a:p>
            <a:r>
              <a:rPr lang="en-US" sz="2000" dirty="0"/>
              <a:t> n=3</a:t>
            </a:r>
          </a:p>
        </p:txBody>
      </p:sp>
      <p:sp>
        <p:nvSpPr>
          <p:cNvPr id="47" name="TextBox 46">
            <a:extLst>
              <a:ext uri="{FF2B5EF4-FFF2-40B4-BE49-F238E27FC236}">
                <a16:creationId xmlns:a16="http://schemas.microsoft.com/office/drawing/2014/main" id="{513B9041-ED7C-C9F1-CDF7-CF6CF58BC6F7}"/>
              </a:ext>
            </a:extLst>
          </p:cNvPr>
          <p:cNvSpPr txBox="1"/>
          <p:nvPr/>
        </p:nvSpPr>
        <p:spPr>
          <a:xfrm>
            <a:off x="23265480" y="10345896"/>
            <a:ext cx="702381" cy="400110"/>
          </a:xfrm>
          <a:prstGeom prst="rect">
            <a:avLst/>
          </a:prstGeom>
          <a:noFill/>
        </p:spPr>
        <p:txBody>
          <a:bodyPr wrap="square" rtlCol="0">
            <a:spAutoFit/>
          </a:bodyPr>
          <a:lstStyle/>
          <a:p>
            <a:r>
              <a:rPr lang="en-US" sz="2000" dirty="0"/>
              <a:t> n=2</a:t>
            </a:r>
          </a:p>
        </p:txBody>
      </p:sp>
      <p:sp>
        <p:nvSpPr>
          <p:cNvPr id="48" name="TextBox 47">
            <a:extLst>
              <a:ext uri="{FF2B5EF4-FFF2-40B4-BE49-F238E27FC236}">
                <a16:creationId xmlns:a16="http://schemas.microsoft.com/office/drawing/2014/main" id="{D2518439-0792-21D5-351D-4F4A40F2FB9D}"/>
              </a:ext>
            </a:extLst>
          </p:cNvPr>
          <p:cNvSpPr txBox="1"/>
          <p:nvPr/>
        </p:nvSpPr>
        <p:spPr>
          <a:xfrm>
            <a:off x="22452586" y="10615515"/>
            <a:ext cx="702381" cy="400110"/>
          </a:xfrm>
          <a:prstGeom prst="rect">
            <a:avLst/>
          </a:prstGeom>
          <a:noFill/>
        </p:spPr>
        <p:txBody>
          <a:bodyPr wrap="square" rtlCol="0">
            <a:spAutoFit/>
          </a:bodyPr>
          <a:lstStyle/>
          <a:p>
            <a:r>
              <a:rPr lang="en-US" sz="2000" dirty="0"/>
              <a:t> n=3</a:t>
            </a:r>
          </a:p>
        </p:txBody>
      </p:sp>
      <p:sp>
        <p:nvSpPr>
          <p:cNvPr id="50" name="TextBox 49">
            <a:extLst>
              <a:ext uri="{FF2B5EF4-FFF2-40B4-BE49-F238E27FC236}">
                <a16:creationId xmlns:a16="http://schemas.microsoft.com/office/drawing/2014/main" id="{F53588E2-B59E-B629-86F8-B45709359E52}"/>
              </a:ext>
            </a:extLst>
          </p:cNvPr>
          <p:cNvSpPr txBox="1"/>
          <p:nvPr/>
        </p:nvSpPr>
        <p:spPr>
          <a:xfrm>
            <a:off x="21261074" y="10598338"/>
            <a:ext cx="702381" cy="400110"/>
          </a:xfrm>
          <a:prstGeom prst="rect">
            <a:avLst/>
          </a:prstGeom>
          <a:noFill/>
        </p:spPr>
        <p:txBody>
          <a:bodyPr wrap="square" rtlCol="0">
            <a:spAutoFit/>
          </a:bodyPr>
          <a:lstStyle/>
          <a:p>
            <a:r>
              <a:rPr lang="en-US" sz="2000" dirty="0"/>
              <a:t> n=5</a:t>
            </a:r>
          </a:p>
        </p:txBody>
      </p:sp>
      <p:sp>
        <p:nvSpPr>
          <p:cNvPr id="51" name="TextBox 50">
            <a:extLst>
              <a:ext uri="{FF2B5EF4-FFF2-40B4-BE49-F238E27FC236}">
                <a16:creationId xmlns:a16="http://schemas.microsoft.com/office/drawing/2014/main" id="{3DF13999-641C-6C71-C22E-D1E47C0F4F38}"/>
              </a:ext>
            </a:extLst>
          </p:cNvPr>
          <p:cNvSpPr txBox="1"/>
          <p:nvPr/>
        </p:nvSpPr>
        <p:spPr>
          <a:xfrm>
            <a:off x="20438458" y="9681896"/>
            <a:ext cx="702381" cy="400110"/>
          </a:xfrm>
          <a:prstGeom prst="rect">
            <a:avLst/>
          </a:prstGeom>
          <a:noFill/>
        </p:spPr>
        <p:txBody>
          <a:bodyPr wrap="square" rtlCol="0">
            <a:spAutoFit/>
          </a:bodyPr>
          <a:lstStyle/>
          <a:p>
            <a:r>
              <a:rPr lang="en-US" sz="2000" dirty="0"/>
              <a:t> n=1</a:t>
            </a:r>
          </a:p>
        </p:txBody>
      </p:sp>
      <p:sp>
        <p:nvSpPr>
          <p:cNvPr id="52" name="TextBox 51">
            <a:extLst>
              <a:ext uri="{FF2B5EF4-FFF2-40B4-BE49-F238E27FC236}">
                <a16:creationId xmlns:a16="http://schemas.microsoft.com/office/drawing/2014/main" id="{975B8655-E0C0-8870-A96C-D44043A400AC}"/>
              </a:ext>
            </a:extLst>
          </p:cNvPr>
          <p:cNvSpPr txBox="1"/>
          <p:nvPr/>
        </p:nvSpPr>
        <p:spPr>
          <a:xfrm>
            <a:off x="19225445" y="9284493"/>
            <a:ext cx="702381" cy="400110"/>
          </a:xfrm>
          <a:prstGeom prst="rect">
            <a:avLst/>
          </a:prstGeom>
          <a:noFill/>
        </p:spPr>
        <p:txBody>
          <a:bodyPr wrap="square" rtlCol="0">
            <a:spAutoFit/>
          </a:bodyPr>
          <a:lstStyle/>
          <a:p>
            <a:r>
              <a:rPr lang="en-US" sz="2000" dirty="0"/>
              <a:t> n=1</a:t>
            </a:r>
          </a:p>
        </p:txBody>
      </p:sp>
      <p:sp>
        <p:nvSpPr>
          <p:cNvPr id="53" name="TextBox 52">
            <a:extLst>
              <a:ext uri="{FF2B5EF4-FFF2-40B4-BE49-F238E27FC236}">
                <a16:creationId xmlns:a16="http://schemas.microsoft.com/office/drawing/2014/main" id="{0DF32922-8162-0F35-6134-896F3706DD0D}"/>
              </a:ext>
            </a:extLst>
          </p:cNvPr>
          <p:cNvSpPr txBox="1"/>
          <p:nvPr/>
        </p:nvSpPr>
        <p:spPr>
          <a:xfrm>
            <a:off x="18770906" y="10248041"/>
            <a:ext cx="702381" cy="400110"/>
          </a:xfrm>
          <a:prstGeom prst="rect">
            <a:avLst/>
          </a:prstGeom>
          <a:noFill/>
        </p:spPr>
        <p:txBody>
          <a:bodyPr wrap="square" rtlCol="0">
            <a:spAutoFit/>
          </a:bodyPr>
          <a:lstStyle/>
          <a:p>
            <a:r>
              <a:rPr lang="en-US" sz="2000" dirty="0"/>
              <a:t> n=2</a:t>
            </a:r>
          </a:p>
        </p:txBody>
      </p:sp>
      <p:sp>
        <p:nvSpPr>
          <p:cNvPr id="54" name="TextBox 53">
            <a:extLst>
              <a:ext uri="{FF2B5EF4-FFF2-40B4-BE49-F238E27FC236}">
                <a16:creationId xmlns:a16="http://schemas.microsoft.com/office/drawing/2014/main" id="{47BD3657-8C88-6995-3A74-6DEA185D1F94}"/>
              </a:ext>
            </a:extLst>
          </p:cNvPr>
          <p:cNvSpPr txBox="1"/>
          <p:nvPr/>
        </p:nvSpPr>
        <p:spPr>
          <a:xfrm>
            <a:off x="18394608" y="5775073"/>
            <a:ext cx="752595" cy="707886"/>
          </a:xfrm>
          <a:prstGeom prst="rect">
            <a:avLst/>
          </a:prstGeom>
          <a:noFill/>
        </p:spPr>
        <p:txBody>
          <a:bodyPr wrap="square" rtlCol="0">
            <a:spAutoFit/>
          </a:bodyPr>
          <a:lstStyle/>
          <a:p>
            <a:r>
              <a:rPr lang="en-US" sz="2000" dirty="0"/>
              <a:t> n=15</a:t>
            </a:r>
          </a:p>
        </p:txBody>
      </p:sp>
      <p:sp>
        <p:nvSpPr>
          <p:cNvPr id="55" name="TextBox 54">
            <a:extLst>
              <a:ext uri="{FF2B5EF4-FFF2-40B4-BE49-F238E27FC236}">
                <a16:creationId xmlns:a16="http://schemas.microsoft.com/office/drawing/2014/main" id="{5E009407-8903-D964-37F2-5615269EAE3F}"/>
              </a:ext>
            </a:extLst>
          </p:cNvPr>
          <p:cNvSpPr txBox="1"/>
          <p:nvPr/>
        </p:nvSpPr>
        <p:spPr>
          <a:xfrm>
            <a:off x="17125682" y="10415460"/>
            <a:ext cx="702381" cy="400110"/>
          </a:xfrm>
          <a:prstGeom prst="rect">
            <a:avLst/>
          </a:prstGeom>
          <a:noFill/>
        </p:spPr>
        <p:txBody>
          <a:bodyPr wrap="square" rtlCol="0">
            <a:spAutoFit/>
          </a:bodyPr>
          <a:lstStyle/>
          <a:p>
            <a:r>
              <a:rPr lang="en-US" sz="2000" dirty="0"/>
              <a:t> n=1</a:t>
            </a:r>
          </a:p>
        </p:txBody>
      </p:sp>
      <p:sp>
        <p:nvSpPr>
          <p:cNvPr id="56" name="TextBox 55">
            <a:extLst>
              <a:ext uri="{FF2B5EF4-FFF2-40B4-BE49-F238E27FC236}">
                <a16:creationId xmlns:a16="http://schemas.microsoft.com/office/drawing/2014/main" id="{4E9EC358-7349-3FA4-16CF-CD6D087C575B}"/>
              </a:ext>
            </a:extLst>
          </p:cNvPr>
          <p:cNvSpPr txBox="1"/>
          <p:nvPr/>
        </p:nvSpPr>
        <p:spPr>
          <a:xfrm>
            <a:off x="27353053" y="9904970"/>
            <a:ext cx="702381" cy="400110"/>
          </a:xfrm>
          <a:prstGeom prst="rect">
            <a:avLst/>
          </a:prstGeom>
          <a:noFill/>
        </p:spPr>
        <p:txBody>
          <a:bodyPr wrap="square" rtlCol="0">
            <a:spAutoFit/>
          </a:bodyPr>
          <a:lstStyle/>
          <a:p>
            <a:r>
              <a:rPr lang="en-US" sz="2000" dirty="0"/>
              <a:t> n=3</a:t>
            </a:r>
          </a:p>
        </p:txBody>
      </p:sp>
      <p:sp>
        <p:nvSpPr>
          <p:cNvPr id="57" name="TextBox 56">
            <a:extLst>
              <a:ext uri="{FF2B5EF4-FFF2-40B4-BE49-F238E27FC236}">
                <a16:creationId xmlns:a16="http://schemas.microsoft.com/office/drawing/2014/main" id="{E7D9EEFA-DFAE-3BA5-018B-7273108C3EEC}"/>
              </a:ext>
            </a:extLst>
          </p:cNvPr>
          <p:cNvSpPr txBox="1"/>
          <p:nvPr/>
        </p:nvSpPr>
        <p:spPr>
          <a:xfrm>
            <a:off x="26929521" y="10885974"/>
            <a:ext cx="702381" cy="400110"/>
          </a:xfrm>
          <a:prstGeom prst="rect">
            <a:avLst/>
          </a:prstGeom>
          <a:noFill/>
        </p:spPr>
        <p:txBody>
          <a:bodyPr wrap="square" rtlCol="0">
            <a:spAutoFit/>
          </a:bodyPr>
          <a:lstStyle/>
          <a:p>
            <a:r>
              <a:rPr lang="en-US" sz="2000" dirty="0"/>
              <a:t> n=4</a:t>
            </a:r>
          </a:p>
        </p:txBody>
      </p:sp>
    </p:spTree>
    <p:extLst>
      <p:ext uri="{BB962C8B-B14F-4D97-AF65-F5344CB8AC3E}">
        <p14:creationId xmlns:p14="http://schemas.microsoft.com/office/powerpoint/2010/main" val="37125136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3818</TotalTime>
  <Words>1026</Words>
  <Application>Microsoft Office PowerPoint</Application>
  <PresentationFormat>Custom</PresentationFormat>
  <Paragraphs>71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Symbol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Connor OLoughlin</cp:lastModifiedBy>
  <cp:revision>8</cp:revision>
  <dcterms:created xsi:type="dcterms:W3CDTF">2025-03-10T02:32:42Z</dcterms:created>
  <dcterms:modified xsi:type="dcterms:W3CDTF">2025-03-18T13:43:15Z</dcterms:modified>
</cp:coreProperties>
</file>

<file path=docProps/thumbnail.jpeg>
</file>